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fr-FR"/>
    </a:defPPr>
    <a:lvl1pPr marL="0" algn="l" defTabSz="127965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9827" algn="l" defTabSz="127965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9654" algn="l" defTabSz="127965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9483" algn="l" defTabSz="127965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59310" algn="l" defTabSz="127965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99137" algn="l" defTabSz="127965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38964" algn="l" defTabSz="127965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78793" algn="l" defTabSz="127965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18620" algn="l" defTabSz="127965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90" autoAdjust="0"/>
  </p:normalViewPr>
  <p:slideViewPr>
    <p:cSldViewPr>
      <p:cViewPr>
        <p:scale>
          <a:sx n="75" d="100"/>
          <a:sy n="75" d="100"/>
        </p:scale>
        <p:origin x="-372" y="144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6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8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8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C16D-FF16-4A78-A7DB-FD4DBC2EC612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AA9E-3A6C-4C34-81F6-3E2A9749C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C16D-FF16-4A78-A7DB-FD4DBC2EC612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AA9E-3A6C-4C34-81F6-3E2A9749C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C16D-FF16-4A78-A7DB-FD4DBC2EC612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AA9E-3A6C-4C34-81F6-3E2A9749C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C16D-FF16-4A78-A7DB-FD4DBC2EC612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AA9E-3A6C-4C34-81F6-3E2A9749C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82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65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1948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31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13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89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879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86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C16D-FF16-4A78-A7DB-FD4DBC2EC612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AA9E-3A6C-4C34-81F6-3E2A9749C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C16D-FF16-4A78-A7DB-FD4DBC2EC612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AA9E-3A6C-4C34-81F6-3E2A9749C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827" indent="0">
              <a:buNone/>
              <a:defRPr sz="2800" b="1"/>
            </a:lvl2pPr>
            <a:lvl3pPr marL="1279654" indent="0">
              <a:buNone/>
              <a:defRPr sz="2500" b="1"/>
            </a:lvl3pPr>
            <a:lvl4pPr marL="1919483" indent="0">
              <a:buNone/>
              <a:defRPr sz="2300" b="1"/>
            </a:lvl4pPr>
            <a:lvl5pPr marL="2559310" indent="0">
              <a:buNone/>
              <a:defRPr sz="2300" b="1"/>
            </a:lvl5pPr>
            <a:lvl6pPr marL="3199137" indent="0">
              <a:buNone/>
              <a:defRPr sz="2300" b="1"/>
            </a:lvl6pPr>
            <a:lvl7pPr marL="3838964" indent="0">
              <a:buNone/>
              <a:defRPr sz="2300" b="1"/>
            </a:lvl7pPr>
            <a:lvl8pPr marL="4478793" indent="0">
              <a:buNone/>
              <a:defRPr sz="2300" b="1"/>
            </a:lvl8pPr>
            <a:lvl9pPr marL="5118620" indent="0">
              <a:buNone/>
              <a:defRPr sz="23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827" indent="0">
              <a:buNone/>
              <a:defRPr sz="2800" b="1"/>
            </a:lvl2pPr>
            <a:lvl3pPr marL="1279654" indent="0">
              <a:buNone/>
              <a:defRPr sz="2500" b="1"/>
            </a:lvl3pPr>
            <a:lvl4pPr marL="1919483" indent="0">
              <a:buNone/>
              <a:defRPr sz="2300" b="1"/>
            </a:lvl4pPr>
            <a:lvl5pPr marL="2559310" indent="0">
              <a:buNone/>
              <a:defRPr sz="2300" b="1"/>
            </a:lvl5pPr>
            <a:lvl6pPr marL="3199137" indent="0">
              <a:buNone/>
              <a:defRPr sz="2300" b="1"/>
            </a:lvl6pPr>
            <a:lvl7pPr marL="3838964" indent="0">
              <a:buNone/>
              <a:defRPr sz="2300" b="1"/>
            </a:lvl7pPr>
            <a:lvl8pPr marL="4478793" indent="0">
              <a:buNone/>
              <a:defRPr sz="2300" b="1"/>
            </a:lvl8pPr>
            <a:lvl9pPr marL="5118620" indent="0">
              <a:buNone/>
              <a:defRPr sz="23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C16D-FF16-4A78-A7DB-FD4DBC2EC612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AA9E-3A6C-4C34-81F6-3E2A9749C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C16D-FF16-4A78-A7DB-FD4DBC2EC612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AA9E-3A6C-4C34-81F6-3E2A9749C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C16D-FF16-4A78-A7DB-FD4DBC2EC612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AA9E-3A6C-4C34-81F6-3E2A9749C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4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40081" y="2009142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827" indent="0">
              <a:buNone/>
              <a:defRPr sz="1700"/>
            </a:lvl2pPr>
            <a:lvl3pPr marL="1279654" indent="0">
              <a:buNone/>
              <a:defRPr sz="1300"/>
            </a:lvl3pPr>
            <a:lvl4pPr marL="1919483" indent="0">
              <a:buNone/>
              <a:defRPr sz="1300"/>
            </a:lvl4pPr>
            <a:lvl5pPr marL="2559310" indent="0">
              <a:buNone/>
              <a:defRPr sz="1300"/>
            </a:lvl5pPr>
            <a:lvl6pPr marL="3199137" indent="0">
              <a:buNone/>
              <a:defRPr sz="1300"/>
            </a:lvl6pPr>
            <a:lvl7pPr marL="3838964" indent="0">
              <a:buNone/>
              <a:defRPr sz="1300"/>
            </a:lvl7pPr>
            <a:lvl8pPr marL="4478793" indent="0">
              <a:buNone/>
              <a:defRPr sz="1300"/>
            </a:lvl8pPr>
            <a:lvl9pPr marL="5118620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C16D-FF16-4A78-A7DB-FD4DBC2EC612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AA9E-3A6C-4C34-81F6-3E2A9749C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400"/>
            </a:lvl1pPr>
            <a:lvl2pPr marL="639827" indent="0">
              <a:buNone/>
              <a:defRPr sz="3900"/>
            </a:lvl2pPr>
            <a:lvl3pPr marL="1279654" indent="0">
              <a:buNone/>
              <a:defRPr sz="3300"/>
            </a:lvl3pPr>
            <a:lvl4pPr marL="1919483" indent="0">
              <a:buNone/>
              <a:defRPr sz="2800"/>
            </a:lvl4pPr>
            <a:lvl5pPr marL="2559310" indent="0">
              <a:buNone/>
              <a:defRPr sz="2800"/>
            </a:lvl5pPr>
            <a:lvl6pPr marL="3199137" indent="0">
              <a:buNone/>
              <a:defRPr sz="2800"/>
            </a:lvl6pPr>
            <a:lvl7pPr marL="3838964" indent="0">
              <a:buNone/>
              <a:defRPr sz="2800"/>
            </a:lvl7pPr>
            <a:lvl8pPr marL="4478793" indent="0">
              <a:buNone/>
              <a:defRPr sz="2800"/>
            </a:lvl8pPr>
            <a:lvl9pPr marL="5118620" indent="0">
              <a:buNone/>
              <a:defRPr sz="28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39827" indent="0">
              <a:buNone/>
              <a:defRPr sz="1700"/>
            </a:lvl2pPr>
            <a:lvl3pPr marL="1279654" indent="0">
              <a:buNone/>
              <a:defRPr sz="1300"/>
            </a:lvl3pPr>
            <a:lvl4pPr marL="1919483" indent="0">
              <a:buNone/>
              <a:defRPr sz="1300"/>
            </a:lvl4pPr>
            <a:lvl5pPr marL="2559310" indent="0">
              <a:buNone/>
              <a:defRPr sz="1300"/>
            </a:lvl5pPr>
            <a:lvl6pPr marL="3199137" indent="0">
              <a:buNone/>
              <a:defRPr sz="1300"/>
            </a:lvl6pPr>
            <a:lvl7pPr marL="3838964" indent="0">
              <a:buNone/>
              <a:defRPr sz="1300"/>
            </a:lvl7pPr>
            <a:lvl8pPr marL="4478793" indent="0">
              <a:buNone/>
              <a:defRPr sz="1300"/>
            </a:lvl8pPr>
            <a:lvl9pPr marL="5118620" indent="0">
              <a:buNone/>
              <a:defRPr sz="1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BC16D-FF16-4A78-A7DB-FD4DBC2EC612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EAA9E-3A6C-4C34-81F6-3E2A9749C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7965" tIns="63983" rIns="127965" bIns="63983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7965" tIns="63983" rIns="127965" bIns="6398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7965" tIns="63983" rIns="127965" bIns="63983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BC16D-FF16-4A78-A7DB-FD4DBC2EC612}" type="datetimeFigureOut">
              <a:rPr lang="fr-FR" smtClean="0"/>
              <a:pPr/>
              <a:t>02/09/2015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7965" tIns="63983" rIns="127965" bIns="63983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7965" tIns="63983" rIns="127965" bIns="63983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EAA9E-3A6C-4C34-81F6-3E2A9749CD1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654" rtl="0" eaLnBrk="1" latinLnBrk="0" hangingPunct="1">
        <a:spcBef>
          <a:spcPct val="0"/>
        </a:spcBef>
        <a:buNone/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871" indent="-479871" algn="l" defTabSz="1279654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719" indent="-399892" algn="l" defTabSz="1279654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568" indent="-319913" algn="l" defTabSz="1279654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396" indent="-319913" algn="l" defTabSz="12796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223" indent="-319913" algn="l" defTabSz="1279654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051" indent="-319913" algn="l" defTabSz="1279654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8878" indent="-319913" algn="l" defTabSz="1279654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8705" indent="-319913" algn="l" defTabSz="1279654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8533" indent="-319913" algn="l" defTabSz="1279654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796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827" algn="l" defTabSz="12796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654" algn="l" defTabSz="12796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483" algn="l" defTabSz="12796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310" algn="l" defTabSz="12796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137" algn="l" defTabSz="12796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8964" algn="l" defTabSz="12796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8793" algn="l" defTabSz="12796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8620" algn="l" defTabSz="127965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ww.opcw.org/search/events/event/2015/07/14/event/tx_cal_phpicalendar/call_for_nominations_for_an_analytical_chemistry_course_in_french_under_the_programme_to_strengthen_the_cooperation_with_afric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3712" y="383533"/>
            <a:ext cx="1072737" cy="799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71044" y="360882"/>
            <a:ext cx="802648" cy="799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185958" y="338230"/>
            <a:ext cx="8447043" cy="436992"/>
          </a:xfrm>
          <a:prstGeom prst="rect">
            <a:avLst/>
          </a:prstGeom>
        </p:spPr>
        <p:txBody>
          <a:bodyPr wrap="square" lIns="127965" tIns="63983" rIns="127965" bIns="63983">
            <a:spAutoFit/>
          </a:bodyPr>
          <a:lstStyle/>
          <a:p>
            <a:pPr algn="ctr"/>
            <a:r>
              <a:rPr lang="fr-FR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Institut National de Recherche et d’Analyse Physico-chimique (INRAP)</a:t>
            </a:r>
          </a:p>
        </p:txBody>
      </p:sp>
      <p:sp>
        <p:nvSpPr>
          <p:cNvPr id="9" name="Rectangle 8"/>
          <p:cNvSpPr/>
          <p:nvPr/>
        </p:nvSpPr>
        <p:spPr>
          <a:xfrm>
            <a:off x="2543148" y="678004"/>
            <a:ext cx="7666966" cy="436992"/>
          </a:xfrm>
          <a:prstGeom prst="rect">
            <a:avLst/>
          </a:prstGeom>
        </p:spPr>
        <p:txBody>
          <a:bodyPr wrap="square" lIns="127965" tIns="63983" rIns="127965" bIns="63983">
            <a:spAutoFit/>
          </a:bodyPr>
          <a:lstStyle/>
          <a:p>
            <a:pPr algn="ctr"/>
            <a:r>
              <a:rPr lang="fr-FR" sz="2000" b="1" dirty="0">
                <a:solidFill>
                  <a:schemeClr val="accent3">
                    <a:lumMod val="75000"/>
                  </a:schemeClr>
                </a:solidFill>
              </a:rPr>
              <a:t>Organisation pour l'Interdiction des Armes Chimiques (OIAC)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1446" y="1334902"/>
            <a:ext cx="11830088" cy="2160541"/>
          </a:xfrm>
          <a:prstGeom prst="rect">
            <a:avLst/>
          </a:prstGeom>
        </p:spPr>
        <p:txBody>
          <a:bodyPr wrap="square" lIns="127965" tIns="63983" rIns="127965" bIns="63983">
            <a:spAutoFit/>
          </a:bodyPr>
          <a:lstStyle/>
          <a:p>
            <a:pPr algn="ctr"/>
            <a:r>
              <a:rPr lang="fr-FR" sz="2600" b="1" dirty="0" smtClean="0">
                <a:solidFill>
                  <a:srgbClr val="C00000"/>
                </a:solidFill>
              </a:rPr>
              <a:t>3</a:t>
            </a:r>
            <a:r>
              <a:rPr lang="fr-FR" sz="2600" b="1" baseline="30000" dirty="0" smtClean="0">
                <a:solidFill>
                  <a:srgbClr val="C00000"/>
                </a:solidFill>
              </a:rPr>
              <a:t>ème</a:t>
            </a:r>
            <a:r>
              <a:rPr lang="fr-FR" sz="2600" b="1" dirty="0" smtClean="0">
                <a:solidFill>
                  <a:srgbClr val="C00000"/>
                </a:solidFill>
              </a:rPr>
              <a:t> </a:t>
            </a:r>
            <a:r>
              <a:rPr lang="fr-FR" sz="2600" b="1" dirty="0" smtClean="0">
                <a:solidFill>
                  <a:srgbClr val="C00000"/>
                </a:solidFill>
              </a:rPr>
              <a:t>session de la Formation </a:t>
            </a:r>
            <a:r>
              <a:rPr lang="fr-FR" sz="2600" b="1" dirty="0">
                <a:solidFill>
                  <a:srgbClr val="C00000"/>
                </a:solidFill>
              </a:rPr>
              <a:t>en chimie analytique pour le renforcement des capacités des pays africains francophones en matière </a:t>
            </a:r>
            <a:r>
              <a:rPr lang="fr-FR" sz="2600" b="1" dirty="0" smtClean="0">
                <a:solidFill>
                  <a:srgbClr val="C00000"/>
                </a:solidFill>
              </a:rPr>
              <a:t>d’analyse, </a:t>
            </a:r>
          </a:p>
          <a:p>
            <a:pPr algn="ctr"/>
            <a:r>
              <a:rPr lang="fr-FR" sz="2600" b="1" dirty="0" smtClean="0">
                <a:solidFill>
                  <a:srgbClr val="C00000"/>
                </a:solidFill>
              </a:rPr>
              <a:t>dans le cadre du programme « </a:t>
            </a:r>
            <a:r>
              <a:rPr lang="fr-FR" sz="2800" b="1" dirty="0" err="1" smtClean="0">
                <a:solidFill>
                  <a:srgbClr val="C00000"/>
                </a:solidFill>
              </a:rPr>
              <a:t>Strengthen</a:t>
            </a:r>
            <a:r>
              <a:rPr lang="fr-FR" sz="2800" b="1" dirty="0" smtClean="0">
                <a:solidFill>
                  <a:srgbClr val="C00000"/>
                </a:solidFill>
              </a:rPr>
              <a:t> </a:t>
            </a:r>
            <a:r>
              <a:rPr lang="fr-FR" sz="2800" b="1" dirty="0" err="1" smtClean="0">
                <a:solidFill>
                  <a:srgbClr val="C00000"/>
                </a:solidFill>
              </a:rPr>
              <a:t>Cooperation</a:t>
            </a:r>
            <a:r>
              <a:rPr lang="fr-FR" sz="2800" b="1" dirty="0" smtClean="0">
                <a:solidFill>
                  <a:srgbClr val="C00000"/>
                </a:solidFill>
              </a:rPr>
              <a:t> </a:t>
            </a:r>
            <a:r>
              <a:rPr lang="fr-FR" sz="2800" b="1" dirty="0" err="1" smtClean="0">
                <a:solidFill>
                  <a:srgbClr val="C00000"/>
                </a:solidFill>
              </a:rPr>
              <a:t>with</a:t>
            </a:r>
            <a:r>
              <a:rPr lang="fr-FR" sz="2800" b="1" dirty="0" smtClean="0">
                <a:solidFill>
                  <a:srgbClr val="C00000"/>
                </a:solidFill>
              </a:rPr>
              <a:t> </a:t>
            </a:r>
            <a:r>
              <a:rPr lang="fr-FR" sz="2800" b="1" dirty="0" err="1" smtClean="0">
                <a:solidFill>
                  <a:srgbClr val="C00000"/>
                </a:solidFill>
              </a:rPr>
              <a:t>Africa</a:t>
            </a:r>
            <a:r>
              <a:rPr lang="fr-FR" sz="2800" b="1" dirty="0" smtClean="0">
                <a:solidFill>
                  <a:srgbClr val="C00000"/>
                </a:solidFill>
              </a:rPr>
              <a:t> </a:t>
            </a:r>
            <a:r>
              <a:rPr lang="fr-FR" sz="2600" b="1" dirty="0" smtClean="0">
                <a:solidFill>
                  <a:srgbClr val="C00000"/>
                </a:solidFill>
              </a:rPr>
              <a:t>»</a:t>
            </a:r>
            <a:endParaRPr lang="fr-FR" sz="2600" b="1" dirty="0" smtClean="0">
              <a:solidFill>
                <a:srgbClr val="C00000"/>
              </a:solidFill>
            </a:endParaRPr>
          </a:p>
          <a:p>
            <a:pPr algn="ctr"/>
            <a:endParaRPr lang="fr-FR" sz="2600" b="1" dirty="0" smtClean="0">
              <a:solidFill>
                <a:srgbClr val="C00000"/>
              </a:solidFill>
            </a:endParaRPr>
          </a:p>
          <a:p>
            <a:pPr algn="ctr"/>
            <a:r>
              <a:rPr lang="fr-FR" sz="2600" b="1" dirty="0" smtClean="0">
                <a:solidFill>
                  <a:srgbClr val="C00000"/>
                </a:solidFill>
              </a:rPr>
              <a:t>26 </a:t>
            </a:r>
            <a:r>
              <a:rPr lang="fr-FR" sz="2600" b="1" dirty="0" smtClean="0">
                <a:solidFill>
                  <a:srgbClr val="C00000"/>
                </a:solidFill>
              </a:rPr>
              <a:t>Octobre au 06 Novembre 2015</a:t>
            </a:r>
            <a:endParaRPr lang="fr-FR" sz="2600" b="1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9150" y="247624"/>
            <a:ext cx="12241936" cy="90606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8018" tIns="14010" rIns="28018" bIns="14010"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418703" y="4634227"/>
            <a:ext cx="11921466" cy="4521831"/>
          </a:xfrm>
          <a:prstGeom prst="rect">
            <a:avLst/>
          </a:prstGeom>
        </p:spPr>
        <p:txBody>
          <a:bodyPr wrap="square" lIns="28018" tIns="14010" rIns="28018" bIns="14010">
            <a:spAutoFit/>
          </a:bodyPr>
          <a:lstStyle/>
          <a:p>
            <a:pPr algn="just"/>
            <a:r>
              <a:rPr lang="fr-FR" sz="2000" dirty="0" smtClean="0"/>
              <a:t>L’INRAP et Le Secrétariat Technique de l’OIAC organiseront </a:t>
            </a:r>
            <a:r>
              <a:rPr lang="fr-FR" sz="2000" b="1" dirty="0" smtClean="0"/>
              <a:t>du </a:t>
            </a:r>
            <a:r>
              <a:rPr lang="fr-FR" sz="2000" b="1" dirty="0" smtClean="0"/>
              <a:t>26 Octobre </a:t>
            </a:r>
            <a:r>
              <a:rPr lang="fr-FR" sz="2000" b="1" dirty="0" smtClean="0"/>
              <a:t>au </a:t>
            </a:r>
            <a:r>
              <a:rPr lang="fr-FR" sz="2000" b="1" dirty="0" smtClean="0"/>
              <a:t>06 Novembre 2015 </a:t>
            </a:r>
            <a:r>
              <a:rPr lang="fr-FR" sz="2000" dirty="0" smtClean="0"/>
              <a:t>la </a:t>
            </a:r>
            <a:r>
              <a:rPr lang="fr-FR" sz="2000" b="1" dirty="0" smtClean="0"/>
              <a:t>troisième session </a:t>
            </a:r>
            <a:r>
              <a:rPr lang="fr-FR" sz="2000" dirty="0" smtClean="0"/>
              <a:t>de la «Formation en chimie analytique pour le renforcement des capacités des pays africains francophones en matière d’analyse des armes chimiques », qui verra la participation d’une </a:t>
            </a:r>
            <a:r>
              <a:rPr lang="fr-FR" sz="2000" b="1" dirty="0" smtClean="0"/>
              <a:t>douzaine de </a:t>
            </a:r>
            <a:r>
              <a:rPr lang="fr-FR" sz="2000" b="1" dirty="0" smtClean="0"/>
              <a:t>personnes</a:t>
            </a:r>
            <a:r>
              <a:rPr lang="fr-FR" sz="2000" dirty="0" smtClean="0"/>
              <a:t>.</a:t>
            </a:r>
          </a:p>
          <a:p>
            <a:pPr algn="just"/>
            <a:endParaRPr lang="fr-FR" sz="2000" b="1" dirty="0" smtClean="0">
              <a:solidFill>
                <a:srgbClr val="CC3300"/>
              </a:solidFill>
            </a:endParaRPr>
          </a:p>
          <a:p>
            <a:pPr algn="just"/>
            <a:r>
              <a:rPr lang="fr-FR" sz="2000" dirty="0" smtClean="0"/>
              <a:t>Cette formation, dédiée principalement à la maîtrise des deux techniques </a:t>
            </a:r>
            <a:r>
              <a:rPr lang="fr-FR" sz="2000" b="1" dirty="0" smtClean="0"/>
              <a:t>GC et GC-MS</a:t>
            </a:r>
            <a:r>
              <a:rPr lang="fr-FR" sz="2000" dirty="0" smtClean="0"/>
              <a:t>, sera financée </a:t>
            </a:r>
            <a:r>
              <a:rPr lang="fr-FR" sz="2000" dirty="0"/>
              <a:t>conjointement par le Secrétariat </a:t>
            </a:r>
            <a:r>
              <a:rPr lang="fr-FR" sz="2000" dirty="0" smtClean="0"/>
              <a:t>Techniques de l’OIAC et l’INRAP, et gérée conjointement par l’Amicale des fonctionnaires de l’INRAP et le Comité d’Organisation INRAP-OIAC </a:t>
            </a:r>
            <a:r>
              <a:rPr lang="fr-FR" sz="2000" dirty="0" smtClean="0"/>
              <a:t>2015.</a:t>
            </a:r>
            <a:endParaRPr lang="fr-FR" sz="2000" dirty="0" smtClean="0"/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Le contenu scientifique de cette </a:t>
            </a:r>
            <a:r>
              <a:rPr lang="fr-FR" sz="2000" dirty="0" smtClean="0"/>
              <a:t>3</a:t>
            </a:r>
            <a:r>
              <a:rPr lang="fr-FR" sz="2000" baseline="30000" dirty="0" smtClean="0"/>
              <a:t>ème</a:t>
            </a:r>
            <a:r>
              <a:rPr lang="fr-FR" sz="2000" dirty="0" smtClean="0"/>
              <a:t> </a:t>
            </a:r>
            <a:r>
              <a:rPr lang="fr-FR" sz="2000" dirty="0" smtClean="0"/>
              <a:t>session sera axé autour d’un </a:t>
            </a:r>
            <a:r>
              <a:rPr lang="fr-FR" sz="2000" b="1" dirty="0" smtClean="0"/>
              <a:t>ensemble de cours théoriques </a:t>
            </a:r>
            <a:r>
              <a:rPr lang="fr-FR" sz="2000" dirty="0" smtClean="0"/>
              <a:t>et </a:t>
            </a:r>
            <a:r>
              <a:rPr lang="fr-FR" sz="2000" dirty="0" smtClean="0"/>
              <a:t>de </a:t>
            </a:r>
            <a:r>
              <a:rPr lang="fr-FR" sz="2000" b="1" dirty="0" smtClean="0"/>
              <a:t>travaux pratiques</a:t>
            </a:r>
            <a:r>
              <a:rPr lang="fr-FR" sz="2000" dirty="0" smtClean="0"/>
              <a:t> (au sein des laboratoires de spectrométrie de masse et de chromatographie en phase gazeuse de l'INRAP).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1600" b="1" dirty="0" smtClean="0">
                <a:hlinkClick r:id="rId4"/>
              </a:rPr>
              <a:t>https://www.opcw.org/search/events/event/2015/07/14/event/tx_cal_phpicalendar/call_for_nominations_for_an_analytical_chemistry_course_in_french_under_the_programme_to_strengthen_the_cooperation_with_africa</a:t>
            </a:r>
            <a:r>
              <a:rPr lang="fr-FR" sz="1600" b="1" dirty="0" smtClean="0">
                <a:hlinkClick r:id="rId4"/>
              </a:rPr>
              <a:t>/</a:t>
            </a:r>
            <a:endParaRPr lang="fr-FR" sz="1600" b="1" dirty="0" smtClean="0"/>
          </a:p>
          <a:p>
            <a:pPr algn="just"/>
            <a:endParaRPr lang="fr-FR" sz="2000" b="1" dirty="0" smtClean="0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43610" y="3514716"/>
            <a:ext cx="912965" cy="97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191</Words>
  <Application>Microsoft Office PowerPoint</Application>
  <PresentationFormat>A3 (297 x 420 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LMTA</dc:creator>
  <cp:lastModifiedBy>User</cp:lastModifiedBy>
  <cp:revision>20</cp:revision>
  <dcterms:created xsi:type="dcterms:W3CDTF">2011-10-07T17:01:24Z</dcterms:created>
  <dcterms:modified xsi:type="dcterms:W3CDTF">2015-09-02T11:32:30Z</dcterms:modified>
</cp:coreProperties>
</file>